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1468473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ECBE-A32F-C06B-EDB3-F6776309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D8160-2147-C037-6859-1F41DCAFC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890B-63FD-DF67-5B51-96A6ED19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39C39-3B5F-5949-0C16-9075E43D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93698-2D8E-37BF-038A-330EFAF5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5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4F24-E0B4-64B2-BD82-555291BE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34ED4-C35B-F8A9-65CD-BA5C73112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8D78-72C9-A312-9F21-35CCF105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671B0-7569-4093-E680-844D3775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2C494-3CEA-8400-704F-ED3FED03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6358B-63DF-A1F7-3738-6A555AD39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90E50-1739-0F0A-C1A9-E27DB3F87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8029-1806-7993-6618-364594F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340B5-B4CE-810E-C40B-64DDDEA7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2711B-54EE-8C1C-E4AA-C1BF1C47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8" y="1264009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C80F-F8C6-DC57-13D1-D0E3B8B1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396F5-7E43-77B9-C0E6-17245D1B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E47EF-10FA-1E53-96D9-4F8AE033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B5E3-1BD6-EF87-EA51-175203E9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D542F-AE3C-54ED-2361-05DF5918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7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468B-92E5-FA2B-15A7-BA3BC074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44AC-3364-69EF-59D1-C7B87416D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E16EE-9EDA-CD9E-65E6-9923A323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79B77-31B1-9947-7BFF-B8FC561F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5CF89-8181-8BD8-021C-7077BA70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FD75-4306-7B3A-001F-2F288916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E57E0-AB3B-3776-4D9B-9FC046546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ACE71-0E05-D2CF-528A-1135F7310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09058-5492-B877-F39C-29F47581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AFED9-8AEE-CCAD-69E6-52175DF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F8E55-BA3D-9D7C-3426-225855CE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6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66D0-79A0-D2D2-D1CD-8BBC26FC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3458C-E5F3-D88E-CEBF-6DC424D55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8EC31-0835-A9C8-3331-F25455700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47659-E4F1-B28A-3E26-9DF62C576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A25C5-45C9-BC2A-1366-9B96689AE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158B2-98FF-0B52-A81E-D85F0D06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31C51-466B-2D04-392C-C5B77C45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8CC51-6443-A712-CA05-94AF03CA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FCFC-39B3-01A7-5DF3-D0DCB42D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0176A-D688-7FF7-2B50-A16F27CF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4E6B8-6084-9E79-309E-454B251A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C156D-F38E-FB4C-F2A4-394482B4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7346D-83E2-1B4B-9598-F198EB7C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11764-8C92-6690-9700-B10D8628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A4B2E-EF81-C00E-9220-2487D00D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D593-EE86-A498-3C30-44B780CF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5B80-900E-B9B6-377B-3433FBB9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29745-C7C1-4369-3F1B-733475CA3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C9952-B38C-5CF7-EB81-3250F92D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783BB-3DF1-C42A-C7AA-A0B3BF25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1C3E8-7FCF-E670-1DF8-DE8A7DD9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4B99-662B-F01F-5ECC-9B861585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8ECBE0-1472-B78C-7C35-E84D62902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7322A-D60D-1556-26B8-37A1462CE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76411-393C-F1CC-EE66-1415B62E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69B21-9376-8FBD-661A-61EFBA72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0F814-4DFD-E690-EF3A-356B8C2C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A3BC3-4A28-8BE0-D220-C25CD245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D8E2B-8A04-53B6-41D9-661900DCA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4B90-2FF5-28C3-C928-9D7B657D8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DF33-F271-4F23-920B-8C87FA648DD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A3568-EDA8-591E-6919-1C74B6BF1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5090D-76B2-5C35-7A3A-65F881CAB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48CA27-3DC7-19E9-CF3D-B7C3D4CA7C23}"/>
              </a:ext>
            </a:extLst>
          </p:cNvPr>
          <p:cNvSpPr/>
          <p:nvPr/>
        </p:nvSpPr>
        <p:spPr>
          <a:xfrm>
            <a:off x="2896395" y="7374255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A33E93-01F7-732C-0585-CED489858101}"/>
              </a:ext>
            </a:extLst>
          </p:cNvPr>
          <p:cNvSpPr/>
          <p:nvPr/>
        </p:nvSpPr>
        <p:spPr>
          <a:xfrm>
            <a:off x="4642645" y="7374255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FC4DA0-CA97-0A08-9B3B-EA3945A1E96F}"/>
              </a:ext>
            </a:extLst>
          </p:cNvPr>
          <p:cNvSpPr/>
          <p:nvPr/>
        </p:nvSpPr>
        <p:spPr>
          <a:xfrm>
            <a:off x="2955004" y="10932547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5C9B5B-0CB8-9F71-CA69-B23F818D2B6A}"/>
              </a:ext>
            </a:extLst>
          </p:cNvPr>
          <p:cNvSpPr/>
          <p:nvPr/>
        </p:nvSpPr>
        <p:spPr>
          <a:xfrm>
            <a:off x="4663154" y="10938897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BD6393F-7A6D-898D-AC23-0252BB997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" y="2416482"/>
            <a:ext cx="3198215" cy="283116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DDAAFF59-F0C5-743A-4C50-2CC0F8C10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56" y="718060"/>
            <a:ext cx="11521282" cy="504000"/>
          </a:xfrm>
        </p:spPr>
        <p:txBody>
          <a:bodyPr/>
          <a:lstStyle/>
          <a:p>
            <a:r>
              <a:rPr lang="en-US" b="1" dirty="0"/>
              <a:t>Meet the SMG Team</a:t>
            </a:r>
          </a:p>
        </p:txBody>
      </p:sp>
      <p:pic>
        <p:nvPicPr>
          <p:cNvPr id="54" name="Picture 6">
            <a:extLst>
              <a:ext uri="{FF2B5EF4-FFF2-40B4-BE49-F238E27FC236}">
                <a16:creationId xmlns:a16="http://schemas.microsoft.com/office/drawing/2014/main" id="{367B3181-252E-20FB-0906-647F9BC1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r="15772"/>
          <a:stretch/>
        </p:blipFill>
        <p:spPr bwMode="auto">
          <a:xfrm>
            <a:off x="3333115" y="1821087"/>
            <a:ext cx="9715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2">
            <a:extLst>
              <a:ext uri="{FF2B5EF4-FFF2-40B4-BE49-F238E27FC236}">
                <a16:creationId xmlns:a16="http://schemas.microsoft.com/office/drawing/2014/main" id="{A2FE41A7-16BC-A128-E4A5-2AB1FDF8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4" r="16404"/>
          <a:stretch/>
        </p:blipFill>
        <p:spPr bwMode="auto">
          <a:xfrm>
            <a:off x="7014530" y="1825850"/>
            <a:ext cx="1027111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4">
            <a:extLst>
              <a:ext uri="{FF2B5EF4-FFF2-40B4-BE49-F238E27FC236}">
                <a16:creationId xmlns:a16="http://schemas.microsoft.com/office/drawing/2014/main" id="{0F413D99-D125-409D-7010-DA0E63A5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r="18797"/>
          <a:stretch/>
        </p:blipFill>
        <p:spPr bwMode="auto">
          <a:xfrm>
            <a:off x="5911216" y="1827437"/>
            <a:ext cx="823913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>
            <a:extLst>
              <a:ext uri="{FF2B5EF4-FFF2-40B4-BE49-F238E27FC236}">
                <a16:creationId xmlns:a16="http://schemas.microsoft.com/office/drawing/2014/main" id="{5C3B315F-38CA-4B54-A8E8-A239A0F4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21770"/>
          <a:stretch/>
        </p:blipFill>
        <p:spPr bwMode="auto">
          <a:xfrm>
            <a:off x="8255426" y="1836987"/>
            <a:ext cx="799958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>
            <a:extLst>
              <a:ext uri="{FF2B5EF4-FFF2-40B4-BE49-F238E27FC236}">
                <a16:creationId xmlns:a16="http://schemas.microsoft.com/office/drawing/2014/main" id="{8D80B777-C901-E965-E77B-29ED5833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r="9715"/>
          <a:stretch/>
        </p:blipFill>
        <p:spPr bwMode="auto">
          <a:xfrm>
            <a:off x="5137357" y="3098069"/>
            <a:ext cx="1089025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4">
            <a:extLst>
              <a:ext uri="{FF2B5EF4-FFF2-40B4-BE49-F238E27FC236}">
                <a16:creationId xmlns:a16="http://schemas.microsoft.com/office/drawing/2014/main" id="{4CEE720A-D814-853B-2CF0-F9878254D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123" y="2773951"/>
            <a:ext cx="66230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Kris Steiger      Mike Schaeffer  Melissa Berry	  Darla Bair         Chris Gaff                     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" name="Rectangle 20">
            <a:extLst>
              <a:ext uri="{FF2B5EF4-FFF2-40B4-BE49-F238E27FC236}">
                <a16:creationId xmlns:a16="http://schemas.microsoft.com/office/drawing/2014/main" id="{66D634A1-E1A0-49E2-AACF-92DC97D92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390" y="1362187"/>
            <a:ext cx="2949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Principals and Sales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7BDA5958-6C4C-D763-CEA9-49F41D46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830" y="3976767"/>
            <a:ext cx="9743765" cy="27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Don Calcaterra      Scott Obert      Nate Michael   Lacey Bernard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2" name="Picture 11">
            <a:extLst>
              <a:ext uri="{FF2B5EF4-FFF2-40B4-BE49-F238E27FC236}">
                <a16:creationId xmlns:a16="http://schemas.microsoft.com/office/drawing/2014/main" id="{328132A5-2FEE-9058-B2AD-5D7C1C8F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r="13249"/>
          <a:stretch/>
        </p:blipFill>
        <p:spPr bwMode="auto">
          <a:xfrm>
            <a:off x="4590415" y="1821088"/>
            <a:ext cx="10414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25">
            <a:extLst>
              <a:ext uri="{FF2B5EF4-FFF2-40B4-BE49-F238E27FC236}">
                <a16:creationId xmlns:a16="http://schemas.microsoft.com/office/drawing/2014/main" id="{A2A3190B-1E5C-7DBC-859D-444E208A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170276"/>
            <a:ext cx="184731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700"/>
          </a:p>
          <a:p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1024" name="Rectangle 26">
            <a:extLst>
              <a:ext uri="{FF2B5EF4-FFF2-40B4-BE49-F238E27FC236}">
                <a16:creationId xmlns:a16="http://schemas.microsoft.com/office/drawing/2014/main" id="{E5CBFE86-D825-CC1F-CAB1-383B32D13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5912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1025" name="Rectangle 29">
            <a:extLst>
              <a:ext uri="{FF2B5EF4-FFF2-40B4-BE49-F238E27FC236}">
                <a16:creationId xmlns:a16="http://schemas.microsoft.com/office/drawing/2014/main" id="{3E52818E-168A-1523-6DCB-81F8D2B0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1">
            <a:extLst>
              <a:ext uri="{FF2B5EF4-FFF2-40B4-BE49-F238E27FC236}">
                <a16:creationId xmlns:a16="http://schemas.microsoft.com/office/drawing/2014/main" id="{B07D2397-3C47-4232-9568-E3038718A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42" y="4602836"/>
            <a:ext cx="15007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Inside Sales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93894572-250C-BE5B-AF92-D42F2CC9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r="14615"/>
          <a:stretch/>
        </p:blipFill>
        <p:spPr bwMode="auto">
          <a:xfrm>
            <a:off x="3233848" y="5092426"/>
            <a:ext cx="8763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8">
            <a:extLst>
              <a:ext uri="{FF2B5EF4-FFF2-40B4-BE49-F238E27FC236}">
                <a16:creationId xmlns:a16="http://schemas.microsoft.com/office/drawing/2014/main" id="{5F8C8438-13F1-6C9D-C670-5ECE6D25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10256"/>
          <a:stretch/>
        </p:blipFill>
        <p:spPr bwMode="auto">
          <a:xfrm>
            <a:off x="4390390" y="5080705"/>
            <a:ext cx="9842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0">
            <a:extLst>
              <a:ext uri="{FF2B5EF4-FFF2-40B4-BE49-F238E27FC236}">
                <a16:creationId xmlns:a16="http://schemas.microsoft.com/office/drawing/2014/main" id="{D8BDF662-A626-C138-AF4D-CCDBE4AD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2" r="13192"/>
          <a:stretch/>
        </p:blipFill>
        <p:spPr bwMode="auto">
          <a:xfrm>
            <a:off x="5684228" y="5078933"/>
            <a:ext cx="90805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25">
            <a:extLst>
              <a:ext uri="{FF2B5EF4-FFF2-40B4-BE49-F238E27FC236}">
                <a16:creationId xmlns:a16="http://schemas.microsoft.com/office/drawing/2014/main" id="{0FE7F0B5-9349-1267-DC21-0ADCF8FAB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395" y="5983745"/>
            <a:ext cx="958916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John McGauley  Jamie Radin    Geoff Martin  Ellen Eason   Caitlin Alexander Zack Oberbeck</a:t>
            </a:r>
            <a:endParaRPr lang="en-US" altLang="en-US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Sales &amp; Quotes    Sales &amp; Quotes      </a:t>
            </a:r>
            <a:r>
              <a:rPr lang="en-US" altLang="en-US" sz="1000" dirty="0" err="1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Ltg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Quotes &amp;     </a:t>
            </a:r>
            <a:r>
              <a:rPr lang="en-US" altLang="en-US" sz="1000" dirty="0" err="1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Ltg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Quotes &amp;       Wire </a:t>
            </a:r>
            <a:r>
              <a:rPr lang="en-US" altLang="en-US" sz="100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Quotations</a:t>
            </a:r>
            <a:r>
              <a:rPr lang="en-US" altLang="en-US" sz="120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100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Sales 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&amp; Quotes</a:t>
            </a:r>
            <a:endParaRPr lang="en-US" altLang="en-US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Applications      </a:t>
            </a:r>
            <a:r>
              <a:rPr lang="en-US" altLang="en-US" sz="1000" dirty="0" err="1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Applications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39" name="Picture 35">
            <a:extLst>
              <a:ext uri="{FF2B5EF4-FFF2-40B4-BE49-F238E27FC236}">
                <a16:creationId xmlns:a16="http://schemas.microsoft.com/office/drawing/2014/main" id="{6B4C0AAB-8B02-12F3-948E-6AFD97B8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r="14216"/>
          <a:stretch/>
        </p:blipFill>
        <p:spPr bwMode="auto">
          <a:xfrm>
            <a:off x="8131462" y="5080520"/>
            <a:ext cx="9271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34">
            <a:extLst>
              <a:ext uri="{FF2B5EF4-FFF2-40B4-BE49-F238E27FC236}">
                <a16:creationId xmlns:a16="http://schemas.microsoft.com/office/drawing/2014/main" id="{27278E7E-3194-6CF5-EC54-4E982E37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11321"/>
          <a:stretch/>
        </p:blipFill>
        <p:spPr bwMode="auto">
          <a:xfrm>
            <a:off x="6868295" y="5069408"/>
            <a:ext cx="976313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42">
            <a:extLst>
              <a:ext uri="{FF2B5EF4-FFF2-40B4-BE49-F238E27FC236}">
                <a16:creationId xmlns:a16="http://schemas.microsoft.com/office/drawing/2014/main" id="{29524E0B-208F-2224-EE4F-10ADB30A3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17" y="33679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3" name="Rectangle 43">
            <a:extLst>
              <a:ext uri="{FF2B5EF4-FFF2-40B4-BE49-F238E27FC236}">
                <a16:creationId xmlns:a16="http://schemas.microsoft.com/office/drawing/2014/main" id="{D313B57E-AABF-2078-727D-203B58241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17" y="3494253"/>
            <a:ext cx="184731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700"/>
          </a:p>
          <a:p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1044" name="Rectangle 44">
            <a:extLst>
              <a:ext uri="{FF2B5EF4-FFF2-40B4-BE49-F238E27FC236}">
                <a16:creationId xmlns:a16="http://schemas.microsoft.com/office/drawing/2014/main" id="{DB59CF88-9A07-C1D0-9C95-581CDABA5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17" y="391521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3210478D-FE3D-911F-A574-248E421346A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3842" r="3851"/>
          <a:stretch/>
        </p:blipFill>
        <p:spPr bwMode="auto">
          <a:xfrm>
            <a:off x="9744885" y="1261684"/>
            <a:ext cx="2110610" cy="3736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D50BD949-24DE-FE33-EED8-AD25BD9950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8" r="19558"/>
          <a:stretch/>
        </p:blipFill>
        <p:spPr>
          <a:xfrm>
            <a:off x="7659776" y="3104461"/>
            <a:ext cx="822325" cy="900430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0056EDA7-0C83-36FA-4EA3-7FDDE774B07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r="14714"/>
          <a:stretch/>
        </p:blipFill>
        <p:spPr>
          <a:xfrm>
            <a:off x="6492036" y="3113101"/>
            <a:ext cx="918210" cy="867410"/>
          </a:xfrm>
          <a:prstGeom prst="rect">
            <a:avLst/>
          </a:prstGeom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F0642E0B-79D6-0C88-4284-1FBB1B25F13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r="16760"/>
          <a:stretch/>
        </p:blipFill>
        <p:spPr bwMode="auto">
          <a:xfrm>
            <a:off x="3945425" y="3070044"/>
            <a:ext cx="905510" cy="90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D276002-A9D8-DB66-B042-84DB8911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/>
        </p:blipFill>
        <p:spPr bwMode="auto">
          <a:xfrm>
            <a:off x="9338264" y="5087005"/>
            <a:ext cx="959170" cy="85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be3d02-6849-4560-89e3-daf0a2368a7f" xsi:nil="true"/>
    <lcf76f155ced4ddcb4097134ff3c332f xmlns="56dfb730-c4ba-4a00-ae3b-d885877ce47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E29CA678CCA44D8E513015872D3A7D" ma:contentTypeVersion="16" ma:contentTypeDescription="Create a new document." ma:contentTypeScope="" ma:versionID="2d72547bc1e7a2e7309753cb30e2a457">
  <xsd:schema xmlns:xsd="http://www.w3.org/2001/XMLSchema" xmlns:xs="http://www.w3.org/2001/XMLSchema" xmlns:p="http://schemas.microsoft.com/office/2006/metadata/properties" xmlns:ns2="56dfb730-c4ba-4a00-ae3b-d885877ce479" xmlns:ns3="fbbe3d02-6849-4560-89e3-daf0a2368a7f" targetNamespace="http://schemas.microsoft.com/office/2006/metadata/properties" ma:root="true" ma:fieldsID="e9b846e6004cd528ac4d046a8d7bdda6" ns2:_="" ns3:_="">
    <xsd:import namespace="56dfb730-c4ba-4a00-ae3b-d885877ce479"/>
    <xsd:import namespace="fbbe3d02-6849-4560-89e3-daf0a2368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fb730-c4ba-4a00-ae3b-d885877ce4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aedbed4-b944-4f9f-abe1-650a15c727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e3d02-6849-4560-89e3-daf0a2368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963b3f8-b16f-481d-94be-015f6f8b8409}" ma:internalName="TaxCatchAll" ma:showField="CatchAllData" ma:web="fbbe3d02-6849-4560-89e3-daf0a2368a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99447B-57EE-4D85-A5C7-1FABD7399A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5738CF-12F5-4BE6-B793-E30D201EF6D5}">
  <ds:schemaRefs>
    <ds:schemaRef ds:uri="http://schemas.microsoft.com/office/2006/metadata/properties"/>
    <ds:schemaRef ds:uri="http://schemas.microsoft.com/office/infopath/2007/PartnerControls"/>
    <ds:schemaRef ds:uri="fbbe3d02-6849-4560-89e3-daf0a2368a7f"/>
    <ds:schemaRef ds:uri="56dfb730-c4ba-4a00-ae3b-d885877ce479"/>
  </ds:schemaRefs>
</ds:datastoreItem>
</file>

<file path=customXml/itemProps3.xml><?xml version="1.0" encoding="utf-8"?>
<ds:datastoreItem xmlns:ds="http://schemas.openxmlformats.org/officeDocument/2006/customXml" ds:itemID="{5A781764-64CA-4004-93E9-2AF90F391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fb730-c4ba-4a00-ae3b-d885877ce479"/>
    <ds:schemaRef ds:uri="fbbe3d02-6849-4560-89e3-daf0a2368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Meet the SMG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SMG Team</dc:title>
  <dc:creator>Kris Steiger</dc:creator>
  <cp:lastModifiedBy>Scott Obert</cp:lastModifiedBy>
  <cp:revision>4</cp:revision>
  <dcterms:created xsi:type="dcterms:W3CDTF">2022-10-31T19:22:52Z</dcterms:created>
  <dcterms:modified xsi:type="dcterms:W3CDTF">2024-09-16T15:51:01Z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0x01010044E29CA678CCA44D8E513015872D3A7D</vt:lpwstr>
  </property>
  <property fmtid="{D5CDD505-2E9C-101B-9397-08002B2CF9AE}" pid="3" name="MediaServiceImageTags">
    <vt:lpwstr/>
  </property>
</Properties>
</file>